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70" r:id="rId5"/>
    <p:sldId id="258" r:id="rId6"/>
    <p:sldId id="260" r:id="rId7"/>
    <p:sldId id="261" r:id="rId8"/>
    <p:sldId id="262" r:id="rId9"/>
    <p:sldId id="263" r:id="rId10"/>
    <p:sldId id="267"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6" autoAdjust="0"/>
    <p:restoredTop sz="94660"/>
  </p:normalViewPr>
  <p:slideViewPr>
    <p:cSldViewPr snapToGrid="0">
      <p:cViewPr varScale="1">
        <p:scale>
          <a:sx n="114" d="100"/>
          <a:sy n="114"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93DC-4E35-7A4E-930A-6336FF5A21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EF9F7F-DB20-D445-A9C0-9B32B9DF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CA7617-7816-9B47-B976-DB14F7E59862}"/>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0184EE82-5681-9C4E-B519-B043F96C8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4CA13-988E-7649-9D64-4284EEEE8D5E}"/>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186690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CDDF-6E81-D442-8EFC-D5111D3391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CA9C31-725E-9B4C-B97F-E9380C2ECF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43626-BE22-CE40-A966-00D834412111}"/>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3B49F3EF-C5C3-E345-AEC2-15F26B756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3AA69-6F83-1F47-BAB5-434D995DBB15}"/>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290271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AC05DC-578E-C44F-A265-C26C00C28C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DB64EE-985C-A140-AB57-5B301AA14B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0374D-F91C-3D47-B08C-4C5B3181BDBE}"/>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535FCBAA-229D-1B4F-A736-53744AE71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B05E7-89C7-CB40-A5F5-5AB77C5C2AE5}"/>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1294897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93F2-33C1-0D45-9AB9-AE301BABDA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66658-089D-1048-A950-95059B75B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013DD-63B3-ED4A-903A-82714D6A248C}"/>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2C15DDAA-9FE6-7346-AA21-88EAC8A46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0E34-3CA3-C54A-AEE1-A72499AAAE48}"/>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35727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343A-CF00-9449-918E-154E95F93A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18FF4-5E21-6043-B163-A882C53E35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665481-9369-994B-92E5-FB431572FF63}"/>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BB90A5EC-FA80-DC4A-BB1B-E350D9249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30EFF-34CD-2845-8F4B-9047ED1B91C0}"/>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398174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A0E6-5336-2D4C-96A7-71F942520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B4FCA-F3C7-254F-9284-41E6852F6D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0007B6-8063-B141-9CCE-509B096AC2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0944C9-837B-D34F-B887-F2A436C723A3}"/>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6" name="Footer Placeholder 5">
            <a:extLst>
              <a:ext uri="{FF2B5EF4-FFF2-40B4-BE49-F238E27FC236}">
                <a16:creationId xmlns:a16="http://schemas.microsoft.com/office/drawing/2014/main" id="{D531ACC9-E02D-C84A-8508-EC774CDBCF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12FE4-2091-324A-8967-13E1544467D1}"/>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81380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56B8-E592-8547-BEE1-D33E2F9DC6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F30A3F-23AB-AE46-8B2E-5DDEE25F6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4A0F45-CD66-A247-A7B6-EF7B6FD194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45105-79CC-0449-80DB-D7060C4C75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33BF9A-F66C-4B49-BB76-C044655961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2470B0-984E-C540-B725-A371BEDF6D33}"/>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8" name="Footer Placeholder 7">
            <a:extLst>
              <a:ext uri="{FF2B5EF4-FFF2-40B4-BE49-F238E27FC236}">
                <a16:creationId xmlns:a16="http://schemas.microsoft.com/office/drawing/2014/main" id="{45A4F58C-1DAE-D142-9BE8-2551A9E139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17231B-D261-1741-A232-050D63725FBC}"/>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226371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BF74-97FC-7E49-996C-78A98212A4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18596F-DFEC-7744-9792-B4DD79B481CC}"/>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4" name="Footer Placeholder 3">
            <a:extLst>
              <a:ext uri="{FF2B5EF4-FFF2-40B4-BE49-F238E27FC236}">
                <a16:creationId xmlns:a16="http://schemas.microsoft.com/office/drawing/2014/main" id="{BF7A59BD-F9A7-3F43-A228-F83A73B927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3C77F3-876E-8A4C-AD69-1EA29DC76B15}"/>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343275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35E8D-D18E-864B-80C1-D97B54E7DC44}"/>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3" name="Footer Placeholder 2">
            <a:extLst>
              <a:ext uri="{FF2B5EF4-FFF2-40B4-BE49-F238E27FC236}">
                <a16:creationId xmlns:a16="http://schemas.microsoft.com/office/drawing/2014/main" id="{1FA70552-38E0-7541-9AC7-AEDF16C526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26E5AB-429A-564B-A560-9067E8C171D3}"/>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1290963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6A9B-EAD6-2443-B19F-8F6F108B1F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2DCCF-BE8A-AE4F-9C5B-F6B4C41B1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EAFBB1-6B28-3347-9134-FA6FB0425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EE82AF-59F3-4340-8F7B-3E4B5FC5A6D2}"/>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6" name="Footer Placeholder 5">
            <a:extLst>
              <a:ext uri="{FF2B5EF4-FFF2-40B4-BE49-F238E27FC236}">
                <a16:creationId xmlns:a16="http://schemas.microsoft.com/office/drawing/2014/main" id="{875A14FC-E8CA-6C47-BBD1-4233812A1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8D3BD-208E-4A44-A434-F221C078D5F7}"/>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308604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AAFB-B509-5643-B6B5-79F69079F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A50D42-7E8B-964C-840A-C4990F7ACE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8D31C6-6665-C84A-B309-30D1739A7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E03B05-4DA9-004C-863C-30977F4AFFE1}"/>
              </a:ext>
            </a:extLst>
          </p:cNvPr>
          <p:cNvSpPr>
            <a:spLocks noGrp="1"/>
          </p:cNvSpPr>
          <p:nvPr>
            <p:ph type="dt" sz="half" idx="10"/>
          </p:nvPr>
        </p:nvSpPr>
        <p:spPr/>
        <p:txBody>
          <a:bodyPr/>
          <a:lstStyle/>
          <a:p>
            <a:fld id="{BDBF8FCD-6C01-4B75-97A4-4750052B1205}" type="datetimeFigureOut">
              <a:rPr lang="en-US" smtClean="0"/>
              <a:t>2/12/19</a:t>
            </a:fld>
            <a:endParaRPr lang="en-US"/>
          </a:p>
        </p:txBody>
      </p:sp>
      <p:sp>
        <p:nvSpPr>
          <p:cNvPr id="6" name="Footer Placeholder 5">
            <a:extLst>
              <a:ext uri="{FF2B5EF4-FFF2-40B4-BE49-F238E27FC236}">
                <a16:creationId xmlns:a16="http://schemas.microsoft.com/office/drawing/2014/main" id="{EFA6CB71-E390-4D4A-A0D6-EBC20C7CA8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7D7C8-FD44-9B49-B6F2-28390CC13818}"/>
              </a:ext>
            </a:extLst>
          </p:cNvPr>
          <p:cNvSpPr>
            <a:spLocks noGrp="1"/>
          </p:cNvSpPr>
          <p:nvPr>
            <p:ph type="sldNum" sz="quarter" idx="12"/>
          </p:nvPr>
        </p:nvSpPr>
        <p:spPr/>
        <p:txBody>
          <a:bodyPr/>
          <a:lstStyle/>
          <a:p>
            <a:fld id="{E70ADA79-AB8B-42AD-BD0D-6EC081E37AFD}" type="slidenum">
              <a:rPr lang="en-US" smtClean="0"/>
              <a:t>‹#›</a:t>
            </a:fld>
            <a:endParaRPr lang="en-US"/>
          </a:p>
        </p:txBody>
      </p:sp>
    </p:spTree>
    <p:extLst>
      <p:ext uri="{BB962C8B-B14F-4D97-AF65-F5344CB8AC3E}">
        <p14:creationId xmlns:p14="http://schemas.microsoft.com/office/powerpoint/2010/main" val="4105777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74CBC-18C9-1846-9142-8CFC18652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7D5BA6-B996-C944-A0F2-7C3840D01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97879-FACB-5946-ADE3-CD8EDECF2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F8FCD-6C01-4B75-97A4-4750052B1205}" type="datetimeFigureOut">
              <a:rPr lang="en-US" smtClean="0"/>
              <a:t>2/12/19</a:t>
            </a:fld>
            <a:endParaRPr lang="en-US"/>
          </a:p>
        </p:txBody>
      </p:sp>
      <p:sp>
        <p:nvSpPr>
          <p:cNvPr id="5" name="Footer Placeholder 4">
            <a:extLst>
              <a:ext uri="{FF2B5EF4-FFF2-40B4-BE49-F238E27FC236}">
                <a16:creationId xmlns:a16="http://schemas.microsoft.com/office/drawing/2014/main" id="{7CA87332-56ED-0344-935D-1A4D360EC2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09D38-A836-B346-89C1-57287A33E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ADA79-AB8B-42AD-BD0D-6EC081E37AFD}" type="slidenum">
              <a:rPr lang="en-US" smtClean="0"/>
              <a:t>‹#›</a:t>
            </a:fld>
            <a:endParaRPr lang="en-US"/>
          </a:p>
        </p:txBody>
      </p:sp>
    </p:spTree>
    <p:extLst>
      <p:ext uri="{BB962C8B-B14F-4D97-AF65-F5344CB8AC3E}">
        <p14:creationId xmlns:p14="http://schemas.microsoft.com/office/powerpoint/2010/main" val="286606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6F12F0-BDEB-4F8D-90FF-1D5D31B97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A6103B-53E6-4136-84CA-B357CDEC4306}"/>
              </a:ext>
            </a:extLst>
          </p:cNvPr>
          <p:cNvSpPr>
            <a:spLocks noGrp="1"/>
          </p:cNvSpPr>
          <p:nvPr>
            <p:ph type="ctrTitle"/>
          </p:nvPr>
        </p:nvSpPr>
        <p:spPr>
          <a:xfrm>
            <a:off x="1524000" y="1122363"/>
            <a:ext cx="9144000" cy="879475"/>
          </a:xfrm>
        </p:spPr>
        <p:txBody>
          <a:bodyPr>
            <a:normAutofit fontScale="90000"/>
          </a:bodyPr>
          <a:lstStyle/>
          <a:p>
            <a:r>
              <a:rPr lang="en-US" dirty="0">
                <a:solidFill>
                  <a:schemeClr val="bg1"/>
                </a:solidFill>
              </a:rPr>
              <a:t>Team Prophet</a:t>
            </a:r>
          </a:p>
        </p:txBody>
      </p:sp>
      <p:sp>
        <p:nvSpPr>
          <p:cNvPr id="3" name="Subtitle 2">
            <a:extLst>
              <a:ext uri="{FF2B5EF4-FFF2-40B4-BE49-F238E27FC236}">
                <a16:creationId xmlns:a16="http://schemas.microsoft.com/office/drawing/2014/main" id="{452612C9-E52E-433F-AFCD-0B31FB146A8B}"/>
              </a:ext>
            </a:extLst>
          </p:cNvPr>
          <p:cNvSpPr>
            <a:spLocks noGrp="1"/>
          </p:cNvSpPr>
          <p:nvPr>
            <p:ph type="subTitle" idx="1"/>
          </p:nvPr>
        </p:nvSpPr>
        <p:spPr>
          <a:xfrm>
            <a:off x="1524000" y="1946276"/>
            <a:ext cx="9144000" cy="1655762"/>
          </a:xfrm>
        </p:spPr>
        <p:txBody>
          <a:bodyPr>
            <a:normAutofit/>
          </a:bodyPr>
          <a:lstStyle/>
          <a:p>
            <a:r>
              <a:rPr lang="en-US" sz="3600" dirty="0">
                <a:solidFill>
                  <a:schemeClr val="bg1"/>
                </a:solidFill>
              </a:rPr>
              <a:t>Comparing Time Series Forecasts for US Energy Consumption</a:t>
            </a:r>
          </a:p>
        </p:txBody>
      </p:sp>
    </p:spTree>
    <p:extLst>
      <p:ext uri="{BB962C8B-B14F-4D97-AF65-F5344CB8AC3E}">
        <p14:creationId xmlns:p14="http://schemas.microsoft.com/office/powerpoint/2010/main" val="366697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d, indoor, wall&#13;&#10;&#13;&#10;Description automatically generated">
            <a:extLst>
              <a:ext uri="{FF2B5EF4-FFF2-40B4-BE49-F238E27FC236}">
                <a16:creationId xmlns:a16="http://schemas.microsoft.com/office/drawing/2014/main" id="{994525D7-B5E5-7549-8926-231C6C21D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12"/>
            <a:ext cx="12192000" cy="6852788"/>
          </a:xfrm>
          <a:prstGeom prst="rect">
            <a:avLst/>
          </a:prstGeom>
        </p:spPr>
      </p:pic>
      <p:sp>
        <p:nvSpPr>
          <p:cNvPr id="2" name="Title 1">
            <a:extLst>
              <a:ext uri="{FF2B5EF4-FFF2-40B4-BE49-F238E27FC236}">
                <a16:creationId xmlns:a16="http://schemas.microsoft.com/office/drawing/2014/main" id="{EA479CE5-A51C-40D8-9F3E-4C6550EB5D7E}"/>
              </a:ext>
            </a:extLst>
          </p:cNvPr>
          <p:cNvSpPr>
            <a:spLocks noGrp="1"/>
          </p:cNvSpPr>
          <p:nvPr>
            <p:ph type="title"/>
          </p:nvPr>
        </p:nvSpPr>
        <p:spPr/>
        <p:txBody>
          <a:bodyPr/>
          <a:lstStyle/>
          <a:p>
            <a:r>
              <a:rPr lang="en-US" dirty="0">
                <a:solidFill>
                  <a:schemeClr val="bg1"/>
                </a:solidFill>
              </a:rPr>
              <a:t>Non-Linear Regression</a:t>
            </a:r>
          </a:p>
        </p:txBody>
      </p:sp>
      <p:sp>
        <p:nvSpPr>
          <p:cNvPr id="5" name="Content Placeholder 4">
            <a:extLst>
              <a:ext uri="{FF2B5EF4-FFF2-40B4-BE49-F238E27FC236}">
                <a16:creationId xmlns:a16="http://schemas.microsoft.com/office/drawing/2014/main" id="{BAF8E139-0440-4A1E-BEB6-2A453C0902E4}"/>
              </a:ext>
            </a:extLst>
          </p:cNvPr>
          <p:cNvSpPr>
            <a:spLocks noGrp="1"/>
          </p:cNvSpPr>
          <p:nvPr>
            <p:ph idx="1"/>
          </p:nvPr>
        </p:nvSpPr>
        <p:spPr>
          <a:xfrm>
            <a:off x="838200" y="1825625"/>
            <a:ext cx="10515600" cy="1098550"/>
          </a:xfrm>
        </p:spPr>
        <p:txBody>
          <a:bodyPr>
            <a:normAutofit fontScale="92500" lnSpcReduction="10000"/>
          </a:bodyPr>
          <a:lstStyle/>
          <a:p>
            <a:r>
              <a:rPr lang="en-US" dirty="0">
                <a:solidFill>
                  <a:schemeClr val="bg1"/>
                </a:solidFill>
              </a:rPr>
              <a:t>Prophet forecasting library</a:t>
            </a:r>
          </a:p>
          <a:p>
            <a:pPr lvl="1"/>
            <a:r>
              <a:rPr lang="en-US" dirty="0">
                <a:solidFill>
                  <a:schemeClr val="bg1"/>
                </a:solidFill>
              </a:rPr>
              <a:t>Developed by Facebook’s core data science team</a:t>
            </a:r>
          </a:p>
          <a:p>
            <a:pPr lvl="1"/>
            <a:r>
              <a:rPr lang="en-US" dirty="0">
                <a:solidFill>
                  <a:schemeClr val="bg1"/>
                </a:solidFill>
              </a:rPr>
              <a:t>Available for python and R</a:t>
            </a:r>
          </a:p>
        </p:txBody>
      </p:sp>
      <p:pic>
        <p:nvPicPr>
          <p:cNvPr id="6" name="Picture 5">
            <a:extLst>
              <a:ext uri="{FF2B5EF4-FFF2-40B4-BE49-F238E27FC236}">
                <a16:creationId xmlns:a16="http://schemas.microsoft.com/office/drawing/2014/main" id="{15D6FF2E-D922-4532-936B-2FB80B4DF8E5}"/>
              </a:ext>
            </a:extLst>
          </p:cNvPr>
          <p:cNvPicPr>
            <a:picLocks noChangeAspect="1"/>
          </p:cNvPicPr>
          <p:nvPr/>
        </p:nvPicPr>
        <p:blipFill>
          <a:blip r:embed="rId3"/>
          <a:stretch>
            <a:fillRect/>
          </a:stretch>
        </p:blipFill>
        <p:spPr>
          <a:xfrm>
            <a:off x="10115800" y="-9524"/>
            <a:ext cx="2095250" cy="1835150"/>
          </a:xfrm>
          <a:prstGeom prst="rect">
            <a:avLst/>
          </a:prstGeom>
        </p:spPr>
      </p:pic>
      <p:sp>
        <p:nvSpPr>
          <p:cNvPr id="7" name="TextBox 6">
            <a:extLst>
              <a:ext uri="{FF2B5EF4-FFF2-40B4-BE49-F238E27FC236}">
                <a16:creationId xmlns:a16="http://schemas.microsoft.com/office/drawing/2014/main" id="{6C49D40C-8813-49F8-AD3F-DA3C47D53C63}"/>
              </a:ext>
            </a:extLst>
          </p:cNvPr>
          <p:cNvSpPr txBox="1"/>
          <p:nvPr/>
        </p:nvSpPr>
        <p:spPr>
          <a:xfrm>
            <a:off x="819150" y="3619501"/>
            <a:ext cx="5324475" cy="2400657"/>
          </a:xfrm>
          <a:prstGeom prst="rect">
            <a:avLst/>
          </a:prstGeom>
          <a:noFill/>
        </p:spPr>
        <p:txBody>
          <a:bodyPr wrap="square" rtlCol="0">
            <a:spAutoFit/>
          </a:bodyPr>
          <a:lstStyle/>
          <a:p>
            <a:r>
              <a:rPr lang="en-US" sz="2400" dirty="0">
                <a:solidFill>
                  <a:schemeClr val="bg1"/>
                </a:solidFill>
              </a:rPr>
              <a:t>From the developers…</a:t>
            </a:r>
          </a:p>
          <a:p>
            <a:r>
              <a:rPr lang="en-US" i="1" dirty="0">
                <a:solidFill>
                  <a:schemeClr val="bg1"/>
                </a:solidFill>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 Prophet is robust to missing data and shifts in the trend, and typically handles outliers well</a:t>
            </a:r>
            <a:r>
              <a:rPr lang="en-US" i="1" dirty="0"/>
              <a:t>.</a:t>
            </a:r>
          </a:p>
        </p:txBody>
      </p:sp>
      <p:pic>
        <p:nvPicPr>
          <p:cNvPr id="8" name="Picture 7">
            <a:extLst>
              <a:ext uri="{FF2B5EF4-FFF2-40B4-BE49-F238E27FC236}">
                <a16:creationId xmlns:a16="http://schemas.microsoft.com/office/drawing/2014/main" id="{51B9691E-1103-490F-B752-AF6B15317C9E}"/>
              </a:ext>
            </a:extLst>
          </p:cNvPr>
          <p:cNvPicPr>
            <a:picLocks noChangeAspect="1"/>
          </p:cNvPicPr>
          <p:nvPr/>
        </p:nvPicPr>
        <p:blipFill>
          <a:blip r:embed="rId4"/>
          <a:stretch>
            <a:fillRect/>
          </a:stretch>
        </p:blipFill>
        <p:spPr>
          <a:xfrm>
            <a:off x="7296150" y="1960563"/>
            <a:ext cx="4657725" cy="4692745"/>
          </a:xfrm>
          <a:prstGeom prst="rect">
            <a:avLst/>
          </a:prstGeom>
        </p:spPr>
      </p:pic>
    </p:spTree>
    <p:extLst>
      <p:ext uri="{BB962C8B-B14F-4D97-AF65-F5344CB8AC3E}">
        <p14:creationId xmlns:p14="http://schemas.microsoft.com/office/powerpoint/2010/main" val="57829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ed, indoor, wall&#13;&#10;&#13;&#10;Description automatically generated">
            <a:extLst>
              <a:ext uri="{FF2B5EF4-FFF2-40B4-BE49-F238E27FC236}">
                <a16:creationId xmlns:a16="http://schemas.microsoft.com/office/drawing/2014/main" id="{A5EC0B23-7618-CE40-98BE-2755ED322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479CE5-A51C-40D8-9F3E-4C6550EB5D7E}"/>
              </a:ext>
            </a:extLst>
          </p:cNvPr>
          <p:cNvSpPr>
            <a:spLocks noGrp="1"/>
          </p:cNvSpPr>
          <p:nvPr>
            <p:ph type="title"/>
          </p:nvPr>
        </p:nvSpPr>
        <p:spPr/>
        <p:txBody>
          <a:bodyPr/>
          <a:lstStyle/>
          <a:p>
            <a:r>
              <a:rPr lang="en-US" dirty="0">
                <a:solidFill>
                  <a:schemeClr val="bg1"/>
                </a:solidFill>
              </a:rPr>
              <a:t>Non-Linear Regression</a:t>
            </a:r>
          </a:p>
        </p:txBody>
      </p:sp>
      <p:pic>
        <p:nvPicPr>
          <p:cNvPr id="7" name="Content Placeholder 6">
            <a:extLst>
              <a:ext uri="{FF2B5EF4-FFF2-40B4-BE49-F238E27FC236}">
                <a16:creationId xmlns:a16="http://schemas.microsoft.com/office/drawing/2014/main" id="{F0D2810D-D094-4450-B5B0-3702F89A8B52}"/>
              </a:ext>
            </a:extLst>
          </p:cNvPr>
          <p:cNvPicPr>
            <a:picLocks noGrp="1" noChangeAspect="1"/>
          </p:cNvPicPr>
          <p:nvPr>
            <p:ph idx="1"/>
          </p:nvPr>
        </p:nvPicPr>
        <p:blipFill>
          <a:blip r:embed="rId3"/>
          <a:stretch>
            <a:fillRect/>
          </a:stretch>
        </p:blipFill>
        <p:spPr>
          <a:xfrm>
            <a:off x="7472364" y="477044"/>
            <a:ext cx="4457700" cy="3067050"/>
          </a:xfrm>
          <a:prstGeom prst="rect">
            <a:avLst/>
          </a:prstGeom>
        </p:spPr>
      </p:pic>
      <p:pic>
        <p:nvPicPr>
          <p:cNvPr id="4" name="Picture 3">
            <a:extLst>
              <a:ext uri="{FF2B5EF4-FFF2-40B4-BE49-F238E27FC236}">
                <a16:creationId xmlns:a16="http://schemas.microsoft.com/office/drawing/2014/main" id="{7190A8AF-32C2-44DC-96A8-A0F50CEB1E20}"/>
              </a:ext>
            </a:extLst>
          </p:cNvPr>
          <p:cNvPicPr>
            <a:picLocks noChangeAspect="1"/>
          </p:cNvPicPr>
          <p:nvPr/>
        </p:nvPicPr>
        <p:blipFill>
          <a:blip r:embed="rId4"/>
          <a:stretch>
            <a:fillRect/>
          </a:stretch>
        </p:blipFill>
        <p:spPr>
          <a:xfrm>
            <a:off x="1204913" y="1443831"/>
            <a:ext cx="4438650" cy="3114675"/>
          </a:xfrm>
          <a:prstGeom prst="rect">
            <a:avLst/>
          </a:prstGeom>
        </p:spPr>
      </p:pic>
      <p:pic>
        <p:nvPicPr>
          <p:cNvPr id="8" name="Picture 7">
            <a:extLst>
              <a:ext uri="{FF2B5EF4-FFF2-40B4-BE49-F238E27FC236}">
                <a16:creationId xmlns:a16="http://schemas.microsoft.com/office/drawing/2014/main" id="{CAD7C042-97A1-4947-B1FB-4E316DC0B848}"/>
              </a:ext>
            </a:extLst>
          </p:cNvPr>
          <p:cNvPicPr>
            <a:picLocks noChangeAspect="1"/>
          </p:cNvPicPr>
          <p:nvPr/>
        </p:nvPicPr>
        <p:blipFill>
          <a:blip r:embed="rId5"/>
          <a:stretch>
            <a:fillRect/>
          </a:stretch>
        </p:blipFill>
        <p:spPr>
          <a:xfrm>
            <a:off x="7472364" y="3656013"/>
            <a:ext cx="4600575" cy="3086100"/>
          </a:xfrm>
          <a:prstGeom prst="rect">
            <a:avLst/>
          </a:prstGeom>
        </p:spPr>
      </p:pic>
      <p:pic>
        <p:nvPicPr>
          <p:cNvPr id="9" name="Picture 8">
            <a:extLst>
              <a:ext uri="{FF2B5EF4-FFF2-40B4-BE49-F238E27FC236}">
                <a16:creationId xmlns:a16="http://schemas.microsoft.com/office/drawing/2014/main" id="{894385E6-8441-4E7B-AD1F-EC73FB4E59BA}"/>
              </a:ext>
            </a:extLst>
          </p:cNvPr>
          <p:cNvPicPr>
            <a:picLocks noChangeAspect="1"/>
          </p:cNvPicPr>
          <p:nvPr/>
        </p:nvPicPr>
        <p:blipFill>
          <a:blip r:embed="rId6"/>
          <a:stretch>
            <a:fillRect/>
          </a:stretch>
        </p:blipFill>
        <p:spPr>
          <a:xfrm>
            <a:off x="1295085" y="5114925"/>
            <a:ext cx="4348478" cy="827088"/>
          </a:xfrm>
          <a:prstGeom prst="rect">
            <a:avLst/>
          </a:prstGeom>
        </p:spPr>
      </p:pic>
    </p:spTree>
    <p:extLst>
      <p:ext uri="{BB962C8B-B14F-4D97-AF65-F5344CB8AC3E}">
        <p14:creationId xmlns:p14="http://schemas.microsoft.com/office/powerpoint/2010/main" val="138405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red, indoor, wall&#13;&#10;&#13;&#10;Description automatically generated">
            <a:extLst>
              <a:ext uri="{FF2B5EF4-FFF2-40B4-BE49-F238E27FC236}">
                <a16:creationId xmlns:a16="http://schemas.microsoft.com/office/drawing/2014/main" id="{030C9EDE-E76B-604F-978B-C9317E03D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5"/>
            <a:ext cx="12192000" cy="6871565"/>
          </a:xfrm>
          <a:prstGeom prst="rect">
            <a:avLst/>
          </a:prstGeom>
        </p:spPr>
      </p:pic>
      <p:sp>
        <p:nvSpPr>
          <p:cNvPr id="2" name="Title 1">
            <a:extLst>
              <a:ext uri="{FF2B5EF4-FFF2-40B4-BE49-F238E27FC236}">
                <a16:creationId xmlns:a16="http://schemas.microsoft.com/office/drawing/2014/main" id="{ACF3369C-AAF3-4AF6-9326-FD9BDAC5273E}"/>
              </a:ext>
            </a:extLst>
          </p:cNvPr>
          <p:cNvSpPr>
            <a:spLocks noGrp="1"/>
          </p:cNvSpPr>
          <p:nvPr>
            <p:ph type="title"/>
          </p:nvPr>
        </p:nvSpPr>
        <p:spPr/>
        <p:txBody>
          <a:bodyPr>
            <a:normAutofit/>
          </a:bodyPr>
          <a:lstStyle/>
          <a:p>
            <a:r>
              <a:rPr lang="en-US" dirty="0">
                <a:solidFill>
                  <a:schemeClr val="bg1"/>
                </a:solidFill>
              </a:rPr>
              <a:t>Deep Neural Network</a:t>
            </a:r>
          </a:p>
        </p:txBody>
      </p:sp>
      <p:sp>
        <p:nvSpPr>
          <p:cNvPr id="3" name="Content Placeholder 2">
            <a:extLst>
              <a:ext uri="{FF2B5EF4-FFF2-40B4-BE49-F238E27FC236}">
                <a16:creationId xmlns:a16="http://schemas.microsoft.com/office/drawing/2014/main" id="{141B9AA0-544E-437B-ACDB-850025328E74}"/>
              </a:ext>
            </a:extLst>
          </p:cNvPr>
          <p:cNvSpPr>
            <a:spLocks noGrp="1"/>
          </p:cNvSpPr>
          <p:nvPr>
            <p:ph idx="1"/>
          </p:nvPr>
        </p:nvSpPr>
        <p:spPr/>
        <p:txBody>
          <a:bodyPr/>
          <a:lstStyle/>
          <a:p>
            <a:r>
              <a:rPr lang="en-US" dirty="0">
                <a:solidFill>
                  <a:schemeClr val="bg1"/>
                </a:solidFill>
              </a:rPr>
              <a:t>Structure</a:t>
            </a:r>
          </a:p>
          <a:p>
            <a:pPr lvl="1"/>
            <a:r>
              <a:rPr lang="en-US" dirty="0">
                <a:solidFill>
                  <a:schemeClr val="bg1"/>
                </a:solidFill>
              </a:rPr>
              <a:t>9 inputs</a:t>
            </a:r>
          </a:p>
          <a:p>
            <a:pPr lvl="2"/>
            <a:r>
              <a:rPr lang="en-US" dirty="0">
                <a:solidFill>
                  <a:schemeClr val="bg1"/>
                </a:solidFill>
              </a:rPr>
              <a:t>Temperature, month year, usage, prices</a:t>
            </a:r>
          </a:p>
          <a:p>
            <a:pPr lvl="1"/>
            <a:r>
              <a:rPr lang="en-US" dirty="0">
                <a:solidFill>
                  <a:schemeClr val="bg1"/>
                </a:solidFill>
              </a:rPr>
              <a:t>2 hidden layers</a:t>
            </a:r>
          </a:p>
          <a:p>
            <a:pPr lvl="2"/>
            <a:r>
              <a:rPr lang="en-US" dirty="0">
                <a:solidFill>
                  <a:schemeClr val="bg1"/>
                </a:solidFill>
              </a:rPr>
              <a:t>27 nodes each</a:t>
            </a:r>
          </a:p>
          <a:p>
            <a:pPr lvl="1"/>
            <a:r>
              <a:rPr lang="en-US" dirty="0">
                <a:solidFill>
                  <a:schemeClr val="bg1"/>
                </a:solidFill>
              </a:rPr>
              <a:t>3 outputs</a:t>
            </a:r>
          </a:p>
          <a:p>
            <a:pPr lvl="2"/>
            <a:r>
              <a:rPr lang="en-US" dirty="0">
                <a:solidFill>
                  <a:schemeClr val="bg1"/>
                </a:solidFill>
              </a:rPr>
              <a:t>Predicted usage by source</a:t>
            </a:r>
          </a:p>
          <a:p>
            <a:pPr lvl="1"/>
            <a:r>
              <a:rPr lang="en-US" dirty="0">
                <a:solidFill>
                  <a:schemeClr val="bg1"/>
                </a:solidFill>
              </a:rPr>
              <a:t>200 epochs</a:t>
            </a:r>
          </a:p>
        </p:txBody>
      </p:sp>
      <p:pic>
        <p:nvPicPr>
          <p:cNvPr id="4" name="Picture 3">
            <a:extLst>
              <a:ext uri="{FF2B5EF4-FFF2-40B4-BE49-F238E27FC236}">
                <a16:creationId xmlns:a16="http://schemas.microsoft.com/office/drawing/2014/main" id="{FDF4D642-3FAD-485B-B9A4-19E5277F5F93}"/>
              </a:ext>
            </a:extLst>
          </p:cNvPr>
          <p:cNvPicPr>
            <a:picLocks noChangeAspect="1"/>
          </p:cNvPicPr>
          <p:nvPr/>
        </p:nvPicPr>
        <p:blipFill>
          <a:blip r:embed="rId3"/>
          <a:stretch>
            <a:fillRect/>
          </a:stretch>
        </p:blipFill>
        <p:spPr>
          <a:xfrm>
            <a:off x="7096125" y="909638"/>
            <a:ext cx="4381500" cy="2990850"/>
          </a:xfrm>
          <a:prstGeom prst="rect">
            <a:avLst/>
          </a:prstGeom>
        </p:spPr>
      </p:pic>
      <p:pic>
        <p:nvPicPr>
          <p:cNvPr id="5" name="Picture 4">
            <a:extLst>
              <a:ext uri="{FF2B5EF4-FFF2-40B4-BE49-F238E27FC236}">
                <a16:creationId xmlns:a16="http://schemas.microsoft.com/office/drawing/2014/main" id="{FA8BF341-CCE5-4D4C-88A4-18B67AD2661A}"/>
              </a:ext>
            </a:extLst>
          </p:cNvPr>
          <p:cNvPicPr>
            <a:picLocks noChangeAspect="1"/>
          </p:cNvPicPr>
          <p:nvPr/>
        </p:nvPicPr>
        <p:blipFill>
          <a:blip r:embed="rId4"/>
          <a:stretch>
            <a:fillRect/>
          </a:stretch>
        </p:blipFill>
        <p:spPr>
          <a:xfrm>
            <a:off x="2584007" y="5057776"/>
            <a:ext cx="9174606" cy="442912"/>
          </a:xfrm>
          <a:prstGeom prst="rect">
            <a:avLst/>
          </a:prstGeom>
        </p:spPr>
      </p:pic>
      <p:sp>
        <p:nvSpPr>
          <p:cNvPr id="6" name="TextBox 5">
            <a:extLst>
              <a:ext uri="{FF2B5EF4-FFF2-40B4-BE49-F238E27FC236}">
                <a16:creationId xmlns:a16="http://schemas.microsoft.com/office/drawing/2014/main" id="{7180F38A-2AE1-4A26-8629-9432F37602B2}"/>
              </a:ext>
            </a:extLst>
          </p:cNvPr>
          <p:cNvSpPr txBox="1"/>
          <p:nvPr/>
        </p:nvSpPr>
        <p:spPr>
          <a:xfrm>
            <a:off x="7493794" y="5591771"/>
            <a:ext cx="3267075" cy="923330"/>
          </a:xfrm>
          <a:prstGeom prst="rect">
            <a:avLst/>
          </a:prstGeom>
          <a:noFill/>
        </p:spPr>
        <p:txBody>
          <a:bodyPr wrap="square" rtlCol="0">
            <a:spAutoFit/>
          </a:bodyPr>
          <a:lstStyle/>
          <a:p>
            <a:r>
              <a:rPr lang="en-US" dirty="0">
                <a:solidFill>
                  <a:schemeClr val="bg1"/>
                </a:solidFill>
                <a:latin typeface="Consolas" panose="020B0609020204030204" pitchFamily="49" charset="0"/>
              </a:rPr>
              <a:t>R2 Petroleum – 0.321</a:t>
            </a:r>
          </a:p>
          <a:p>
            <a:r>
              <a:rPr lang="en-US" dirty="0">
                <a:solidFill>
                  <a:schemeClr val="bg1"/>
                </a:solidFill>
                <a:latin typeface="Consolas" panose="020B0609020204030204" pitchFamily="49" charset="0"/>
              </a:rPr>
              <a:t>R2 Electricity – 0.433</a:t>
            </a:r>
          </a:p>
          <a:p>
            <a:r>
              <a:rPr lang="en-US" dirty="0">
                <a:solidFill>
                  <a:schemeClr val="bg1"/>
                </a:solidFill>
                <a:latin typeface="Consolas" panose="020B0609020204030204" pitchFamily="49" charset="0"/>
              </a:rPr>
              <a:t>R2 Natural Gas – 0.703</a:t>
            </a:r>
          </a:p>
        </p:txBody>
      </p:sp>
    </p:spTree>
    <p:extLst>
      <p:ext uri="{BB962C8B-B14F-4D97-AF65-F5344CB8AC3E}">
        <p14:creationId xmlns:p14="http://schemas.microsoft.com/office/powerpoint/2010/main" val="206577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29C92-C7EA-4BAD-A55D-B37C035D8A3B}"/>
              </a:ext>
            </a:extLst>
          </p:cNvPr>
          <p:cNvPicPr>
            <a:picLocks noChangeAspect="1"/>
          </p:cNvPicPr>
          <p:nvPr/>
        </p:nvPicPr>
        <p:blipFill>
          <a:blip r:embed="rId2"/>
          <a:stretch>
            <a:fillRect/>
          </a:stretch>
        </p:blipFill>
        <p:spPr>
          <a:xfrm>
            <a:off x="0" y="-197187"/>
            <a:ext cx="12192000" cy="7055187"/>
          </a:xfrm>
          <a:prstGeom prst="rect">
            <a:avLst/>
          </a:prstGeom>
        </p:spPr>
      </p:pic>
      <p:sp>
        <p:nvSpPr>
          <p:cNvPr id="2" name="Title 1">
            <a:extLst>
              <a:ext uri="{FF2B5EF4-FFF2-40B4-BE49-F238E27FC236}">
                <a16:creationId xmlns:a16="http://schemas.microsoft.com/office/drawing/2014/main" id="{ACF3369C-AAF3-4AF6-9326-FD9BDAC5273E}"/>
              </a:ext>
            </a:extLst>
          </p:cNvPr>
          <p:cNvSpPr>
            <a:spLocks noGrp="1"/>
          </p:cNvSpPr>
          <p:nvPr>
            <p:ph type="title"/>
          </p:nvPr>
        </p:nvSpPr>
        <p:spPr/>
        <p:txBody>
          <a:bodyPr/>
          <a:lstStyle/>
          <a:p>
            <a:r>
              <a:rPr lang="en-US" dirty="0">
                <a:solidFill>
                  <a:schemeClr val="bg1"/>
                </a:solidFill>
              </a:rPr>
              <a:t>Our Question Worth Analyzing</a:t>
            </a:r>
          </a:p>
        </p:txBody>
      </p:sp>
      <p:sp>
        <p:nvSpPr>
          <p:cNvPr id="4" name="Text Placeholder 3">
            <a:extLst>
              <a:ext uri="{FF2B5EF4-FFF2-40B4-BE49-F238E27FC236}">
                <a16:creationId xmlns:a16="http://schemas.microsoft.com/office/drawing/2014/main" id="{884DCA3B-E15A-437B-AC9A-2B6F922982C5}"/>
              </a:ext>
            </a:extLst>
          </p:cNvPr>
          <p:cNvSpPr>
            <a:spLocks noGrp="1"/>
          </p:cNvSpPr>
          <p:nvPr>
            <p:ph type="body" idx="1"/>
          </p:nvPr>
        </p:nvSpPr>
        <p:spPr/>
        <p:txBody>
          <a:bodyPr/>
          <a:lstStyle/>
          <a:p>
            <a:r>
              <a:rPr lang="en-US" dirty="0">
                <a:solidFill>
                  <a:schemeClr val="bg1"/>
                </a:solidFill>
              </a:rPr>
              <a:t>How much energy will the US consume over the next twelve months?</a:t>
            </a:r>
          </a:p>
        </p:txBody>
      </p:sp>
    </p:spTree>
    <p:extLst>
      <p:ext uri="{BB962C8B-B14F-4D97-AF65-F5344CB8AC3E}">
        <p14:creationId xmlns:p14="http://schemas.microsoft.com/office/powerpoint/2010/main" val="303682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6A1E9-3BA4-4139-B894-261A923F1CEA}"/>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F3369C-AAF3-4AF6-9326-FD9BDAC5273E}"/>
              </a:ext>
            </a:extLst>
          </p:cNvPr>
          <p:cNvSpPr>
            <a:spLocks noGrp="1"/>
          </p:cNvSpPr>
          <p:nvPr>
            <p:ph type="title"/>
          </p:nvPr>
        </p:nvSpPr>
        <p:spPr>
          <a:xfrm>
            <a:off x="971364" y="267787"/>
            <a:ext cx="8172450" cy="1325563"/>
          </a:xfrm>
        </p:spPr>
        <p:txBody>
          <a:bodyPr/>
          <a:lstStyle/>
          <a:p>
            <a:r>
              <a:rPr lang="en-US" dirty="0">
                <a:solidFill>
                  <a:schemeClr val="bg1"/>
                </a:solidFill>
              </a:rPr>
              <a:t>Data Sources</a:t>
            </a:r>
          </a:p>
        </p:txBody>
      </p:sp>
      <p:sp>
        <p:nvSpPr>
          <p:cNvPr id="3" name="Content Placeholder 2">
            <a:extLst>
              <a:ext uri="{FF2B5EF4-FFF2-40B4-BE49-F238E27FC236}">
                <a16:creationId xmlns:a16="http://schemas.microsoft.com/office/drawing/2014/main" id="{141B9AA0-544E-437B-ACDB-850025328E74}"/>
              </a:ext>
            </a:extLst>
          </p:cNvPr>
          <p:cNvSpPr>
            <a:spLocks noGrp="1"/>
          </p:cNvSpPr>
          <p:nvPr>
            <p:ph idx="1"/>
          </p:nvPr>
        </p:nvSpPr>
        <p:spPr>
          <a:xfrm>
            <a:off x="838200" y="1459330"/>
            <a:ext cx="10515600" cy="4351338"/>
          </a:xfrm>
        </p:spPr>
        <p:txBody>
          <a:bodyPr>
            <a:normAutofit lnSpcReduction="10000"/>
          </a:bodyPr>
          <a:lstStyle/>
          <a:p>
            <a:r>
              <a:rPr lang="en-US" dirty="0">
                <a:solidFill>
                  <a:schemeClr val="bg1"/>
                </a:solidFill>
              </a:rPr>
              <a:t>Monthly energy consumption data from US Energy Information Administration</a:t>
            </a:r>
          </a:p>
          <a:p>
            <a:pPr lvl="1"/>
            <a:r>
              <a:rPr lang="en-US" dirty="0">
                <a:solidFill>
                  <a:schemeClr val="bg1"/>
                </a:solidFill>
              </a:rPr>
              <a:t>Jan 1981- Oct 2017</a:t>
            </a:r>
          </a:p>
          <a:p>
            <a:r>
              <a:rPr lang="en-US" dirty="0">
                <a:solidFill>
                  <a:schemeClr val="bg1"/>
                </a:solidFill>
              </a:rPr>
              <a:t>Usage and price data</a:t>
            </a:r>
          </a:p>
          <a:p>
            <a:pPr lvl="1"/>
            <a:r>
              <a:rPr lang="en-US" dirty="0">
                <a:solidFill>
                  <a:schemeClr val="bg1"/>
                </a:solidFill>
              </a:rPr>
              <a:t>US Petroleum Products (Million Barrels)</a:t>
            </a:r>
          </a:p>
          <a:p>
            <a:pPr lvl="1"/>
            <a:r>
              <a:rPr lang="en-US" dirty="0">
                <a:solidFill>
                  <a:schemeClr val="bg1"/>
                </a:solidFill>
              </a:rPr>
              <a:t>Electrical Generation (Billion </a:t>
            </a:r>
            <a:r>
              <a:rPr lang="en-US" dirty="0" err="1">
                <a:solidFill>
                  <a:schemeClr val="bg1"/>
                </a:solidFill>
              </a:rPr>
              <a:t>Kilowatthours</a:t>
            </a:r>
            <a:r>
              <a:rPr lang="en-US" dirty="0">
                <a:solidFill>
                  <a:schemeClr val="bg1"/>
                </a:solidFill>
              </a:rPr>
              <a:t>)</a:t>
            </a:r>
          </a:p>
          <a:p>
            <a:pPr lvl="1"/>
            <a:r>
              <a:rPr lang="en-US" dirty="0">
                <a:solidFill>
                  <a:schemeClr val="bg1"/>
                </a:solidFill>
              </a:rPr>
              <a:t>U.S. Natural Usage (Billion Cubic Feet)</a:t>
            </a:r>
          </a:p>
          <a:p>
            <a:r>
              <a:rPr lang="en-US" dirty="0">
                <a:solidFill>
                  <a:schemeClr val="bg1"/>
                </a:solidFill>
              </a:rPr>
              <a:t>National average temperature</a:t>
            </a:r>
          </a:p>
          <a:p>
            <a:pPr lvl="1"/>
            <a:r>
              <a:rPr lang="en-US" dirty="0">
                <a:solidFill>
                  <a:schemeClr val="bg1"/>
                </a:solidFill>
              </a:rPr>
              <a:t>NOAA</a:t>
            </a:r>
          </a:p>
          <a:p>
            <a:r>
              <a:rPr lang="en-US" dirty="0">
                <a:solidFill>
                  <a:schemeClr val="bg1"/>
                </a:solidFill>
              </a:rPr>
              <a:t>Observation dates</a:t>
            </a:r>
          </a:p>
          <a:p>
            <a:pPr lvl="1"/>
            <a:endParaRPr lang="en-US" dirty="0">
              <a:solidFill>
                <a:schemeClr val="bg1"/>
              </a:solidFill>
            </a:endParaRPr>
          </a:p>
        </p:txBody>
      </p:sp>
    </p:spTree>
    <p:extLst>
      <p:ext uri="{BB962C8B-B14F-4D97-AF65-F5344CB8AC3E}">
        <p14:creationId xmlns:p14="http://schemas.microsoft.com/office/powerpoint/2010/main" val="148035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ody of water with a city in the background&#13;&#10;&#13;&#10;Description automatically generated">
            <a:extLst>
              <a:ext uri="{FF2B5EF4-FFF2-40B4-BE49-F238E27FC236}">
                <a16:creationId xmlns:a16="http://schemas.microsoft.com/office/drawing/2014/main" id="{DA75B688-26E7-2E45-8A46-898776F6E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96D3DE31-6036-9245-87CB-1E04A8DC7299}"/>
              </a:ext>
            </a:extLst>
          </p:cNvPr>
          <p:cNvSpPr>
            <a:spLocks noGrp="1"/>
          </p:cNvSpPr>
          <p:nvPr>
            <p:ph type="title"/>
          </p:nvPr>
        </p:nvSpPr>
        <p:spPr/>
        <p:txBody>
          <a:bodyPr/>
          <a:lstStyle/>
          <a:p>
            <a:r>
              <a:rPr lang="en-US" dirty="0">
                <a:solidFill>
                  <a:schemeClr val="bg1"/>
                </a:solidFill>
              </a:rPr>
              <a:t>American Energy usage</a:t>
            </a:r>
            <a:br>
              <a:rPr lang="en-US" dirty="0">
                <a:solidFill>
                  <a:schemeClr val="bg1"/>
                </a:solidFill>
              </a:rPr>
            </a:br>
            <a:r>
              <a:rPr lang="en-US" dirty="0">
                <a:solidFill>
                  <a:schemeClr val="bg1"/>
                </a:solidFill>
              </a:rPr>
              <a:t> (2017)</a:t>
            </a:r>
          </a:p>
        </p:txBody>
      </p:sp>
      <p:sp>
        <p:nvSpPr>
          <p:cNvPr id="3" name="Content Placeholder 2">
            <a:extLst>
              <a:ext uri="{FF2B5EF4-FFF2-40B4-BE49-F238E27FC236}">
                <a16:creationId xmlns:a16="http://schemas.microsoft.com/office/drawing/2014/main" id="{704772DC-565F-E042-BD3B-3DADF8876FC8}"/>
              </a:ext>
            </a:extLst>
          </p:cNvPr>
          <p:cNvSpPr>
            <a:spLocks noGrp="1"/>
          </p:cNvSpPr>
          <p:nvPr>
            <p:ph idx="1"/>
          </p:nvPr>
        </p:nvSpPr>
        <p:spPr/>
        <p:txBody>
          <a:bodyPr/>
          <a:lstStyle/>
          <a:p>
            <a:endParaRPr lang="en-US" dirty="0">
              <a:solidFill>
                <a:schemeClr val="bg1"/>
              </a:solidFill>
            </a:endParaRPr>
          </a:p>
          <a:p>
            <a:r>
              <a:rPr lang="en-US" dirty="0">
                <a:solidFill>
                  <a:schemeClr val="bg1"/>
                </a:solidFill>
              </a:rPr>
              <a:t>Produced 87.5 quadrillion BTU</a:t>
            </a:r>
          </a:p>
          <a:p>
            <a:r>
              <a:rPr lang="en-US" dirty="0">
                <a:solidFill>
                  <a:schemeClr val="bg1"/>
                </a:solidFill>
              </a:rPr>
              <a:t>Consumed 97.7 quadrillion BTU</a:t>
            </a:r>
          </a:p>
          <a:p>
            <a:r>
              <a:rPr lang="en-US" dirty="0">
                <a:solidFill>
                  <a:schemeClr val="bg1"/>
                </a:solidFill>
              </a:rPr>
              <a:t>1 barrel of petroleum =42 gallons = 5,800,000 BTU</a:t>
            </a:r>
          </a:p>
          <a:p>
            <a:r>
              <a:rPr lang="en-US" dirty="0">
                <a:solidFill>
                  <a:schemeClr val="bg1"/>
                </a:solidFill>
              </a:rPr>
              <a:t>1 Kilowatt-hours = 3412.14 BTU</a:t>
            </a:r>
          </a:p>
          <a:p>
            <a:r>
              <a:rPr lang="en-US" dirty="0">
                <a:solidFill>
                  <a:schemeClr val="bg1"/>
                </a:solidFill>
              </a:rPr>
              <a:t>Average American Consumes 300,000,000 BTU </a:t>
            </a:r>
            <a:r>
              <a:rPr lang="en-US">
                <a:solidFill>
                  <a:schemeClr val="bg1"/>
                </a:solidFill>
              </a:rPr>
              <a:t>= 5</a:t>
            </a:r>
            <a:r>
              <a:rPr lang="en-US" dirty="0">
                <a:solidFill>
                  <a:schemeClr val="bg1"/>
                </a:solidFill>
              </a:rPr>
              <a:t>2</a:t>
            </a:r>
            <a:r>
              <a:rPr lang="en-US">
                <a:solidFill>
                  <a:schemeClr val="bg1"/>
                </a:solidFill>
              </a:rPr>
              <a:t> </a:t>
            </a:r>
            <a:r>
              <a:rPr lang="en-US" dirty="0">
                <a:solidFill>
                  <a:schemeClr val="bg1"/>
                </a:solidFill>
              </a:rPr>
              <a:t>barrels = 87921 KWH</a:t>
            </a:r>
          </a:p>
          <a:p>
            <a:endParaRPr lang="en-US" dirty="0"/>
          </a:p>
        </p:txBody>
      </p:sp>
    </p:spTree>
    <p:extLst>
      <p:ext uri="{BB962C8B-B14F-4D97-AF65-F5344CB8AC3E}">
        <p14:creationId xmlns:p14="http://schemas.microsoft.com/office/powerpoint/2010/main" val="358478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992ED-3B4E-4D3A-B5AA-AC3743F8D982}"/>
              </a:ext>
            </a:extLst>
          </p:cNvPr>
          <p:cNvPicPr>
            <a:picLocks noChangeAspect="1"/>
          </p:cNvPicPr>
          <p:nvPr/>
        </p:nvPicPr>
        <p:blipFill>
          <a:blip r:embed="rId2"/>
          <a:stretch>
            <a:fillRect/>
          </a:stretch>
        </p:blipFill>
        <p:spPr>
          <a:xfrm>
            <a:off x="0" y="-16898"/>
            <a:ext cx="12191999" cy="6874898"/>
          </a:xfrm>
          <a:prstGeom prst="rect">
            <a:avLst/>
          </a:prstGeom>
        </p:spPr>
      </p:pic>
      <p:sp>
        <p:nvSpPr>
          <p:cNvPr id="2" name="Title 1">
            <a:extLst>
              <a:ext uri="{FF2B5EF4-FFF2-40B4-BE49-F238E27FC236}">
                <a16:creationId xmlns:a16="http://schemas.microsoft.com/office/drawing/2014/main" id="{ACF3369C-AAF3-4AF6-9326-FD9BDAC5273E}"/>
              </a:ext>
            </a:extLst>
          </p:cNvPr>
          <p:cNvSpPr>
            <a:spLocks noGrp="1"/>
          </p:cNvSpPr>
          <p:nvPr>
            <p:ph type="title"/>
          </p:nvPr>
        </p:nvSpPr>
        <p:spPr/>
        <p:txBody>
          <a:bodyPr/>
          <a:lstStyle/>
          <a:p>
            <a:r>
              <a:rPr lang="en-US" dirty="0">
                <a:solidFill>
                  <a:schemeClr val="bg1"/>
                </a:solidFill>
              </a:rPr>
              <a:t>Python Libraries Used</a:t>
            </a:r>
          </a:p>
        </p:txBody>
      </p:sp>
      <p:sp>
        <p:nvSpPr>
          <p:cNvPr id="3" name="Content Placeholder 2">
            <a:extLst>
              <a:ext uri="{FF2B5EF4-FFF2-40B4-BE49-F238E27FC236}">
                <a16:creationId xmlns:a16="http://schemas.microsoft.com/office/drawing/2014/main" id="{141B9AA0-544E-437B-ACDB-850025328E74}"/>
              </a:ext>
            </a:extLst>
          </p:cNvPr>
          <p:cNvSpPr>
            <a:spLocks noGrp="1"/>
          </p:cNvSpPr>
          <p:nvPr>
            <p:ph idx="1"/>
          </p:nvPr>
        </p:nvSpPr>
        <p:spPr/>
        <p:txBody>
          <a:bodyPr/>
          <a:lstStyle/>
          <a:p>
            <a:r>
              <a:rPr lang="en-US" dirty="0">
                <a:solidFill>
                  <a:schemeClr val="bg1"/>
                </a:solidFill>
              </a:rPr>
              <a:t>Sci-Kit Learn</a:t>
            </a:r>
          </a:p>
          <a:p>
            <a:r>
              <a:rPr lang="en-US" dirty="0">
                <a:solidFill>
                  <a:schemeClr val="bg1"/>
                </a:solidFill>
              </a:rPr>
              <a:t>Prophet</a:t>
            </a:r>
          </a:p>
          <a:p>
            <a:r>
              <a:rPr lang="en-US" dirty="0">
                <a:solidFill>
                  <a:schemeClr val="bg1"/>
                </a:solidFill>
              </a:rPr>
              <a:t>Pandas</a:t>
            </a:r>
          </a:p>
          <a:p>
            <a:r>
              <a:rPr lang="en-US" dirty="0">
                <a:solidFill>
                  <a:schemeClr val="bg1"/>
                </a:solidFill>
              </a:rPr>
              <a:t>Matplotlib</a:t>
            </a:r>
          </a:p>
          <a:p>
            <a:r>
              <a:rPr lang="en-US" dirty="0" err="1">
                <a:solidFill>
                  <a:schemeClr val="bg1"/>
                </a:solidFill>
              </a:rPr>
              <a:t>Keras</a:t>
            </a:r>
            <a:endParaRPr lang="en-US" dirty="0">
              <a:solidFill>
                <a:schemeClr val="bg1"/>
              </a:solidFill>
            </a:endParaRPr>
          </a:p>
          <a:p>
            <a:r>
              <a:rPr lang="en-US" dirty="0" err="1">
                <a:solidFill>
                  <a:schemeClr val="bg1"/>
                </a:solidFill>
              </a:rPr>
              <a:t>Numpy</a:t>
            </a:r>
            <a:endParaRPr lang="en-US" dirty="0">
              <a:solidFill>
                <a:schemeClr val="bg1"/>
              </a:solidFill>
            </a:endParaRPr>
          </a:p>
          <a:p>
            <a:r>
              <a:rPr lang="en-US" dirty="0">
                <a:solidFill>
                  <a:schemeClr val="bg1"/>
                </a:solidFill>
              </a:rPr>
              <a:t>Datetime</a:t>
            </a:r>
          </a:p>
          <a:p>
            <a:endParaRPr lang="en-US" dirty="0"/>
          </a:p>
        </p:txBody>
      </p:sp>
    </p:spTree>
    <p:extLst>
      <p:ext uri="{BB962C8B-B14F-4D97-AF65-F5344CB8AC3E}">
        <p14:creationId xmlns:p14="http://schemas.microsoft.com/office/powerpoint/2010/main" val="1696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300B7-13D9-4E85-BB22-460D8BA2266F}"/>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6898"/>
            <a:ext cx="12191999" cy="6874898"/>
          </a:xfrm>
          <a:prstGeom prst="rect">
            <a:avLst/>
          </a:prstGeom>
        </p:spPr>
      </p:pic>
      <p:sp>
        <p:nvSpPr>
          <p:cNvPr id="2" name="Title 1">
            <a:extLst>
              <a:ext uri="{FF2B5EF4-FFF2-40B4-BE49-F238E27FC236}">
                <a16:creationId xmlns:a16="http://schemas.microsoft.com/office/drawing/2014/main" id="{ACF3369C-AAF3-4AF6-9326-FD9BDAC5273E}"/>
              </a:ext>
            </a:extLst>
          </p:cNvPr>
          <p:cNvSpPr>
            <a:spLocks noGrp="1"/>
          </p:cNvSpPr>
          <p:nvPr>
            <p:ph type="title"/>
          </p:nvPr>
        </p:nvSpPr>
        <p:spPr/>
        <p:txBody>
          <a:bodyPr>
            <a:normAutofit/>
          </a:bodyPr>
          <a:lstStyle/>
          <a:p>
            <a:r>
              <a:rPr lang="en-US" dirty="0">
                <a:solidFill>
                  <a:schemeClr val="bg1"/>
                </a:solidFill>
              </a:rPr>
              <a:t>How did we find an answer?</a:t>
            </a:r>
            <a:br>
              <a:rPr lang="en-US"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141B9AA0-544E-437B-ACDB-850025328E74}"/>
              </a:ext>
            </a:extLst>
          </p:cNvPr>
          <p:cNvSpPr>
            <a:spLocks noGrp="1"/>
          </p:cNvSpPr>
          <p:nvPr>
            <p:ph idx="1"/>
          </p:nvPr>
        </p:nvSpPr>
        <p:spPr>
          <a:xfrm>
            <a:off x="145741" y="1603683"/>
            <a:ext cx="10515600" cy="4351338"/>
          </a:xfrm>
        </p:spPr>
        <p:txBody>
          <a:bodyPr/>
          <a:lstStyle/>
          <a:p>
            <a:r>
              <a:rPr lang="en-US" dirty="0">
                <a:solidFill>
                  <a:schemeClr val="bg1"/>
                </a:solidFill>
              </a:rPr>
              <a:t>Linear regression model</a:t>
            </a:r>
          </a:p>
          <a:p>
            <a:pPr lvl="1"/>
            <a:r>
              <a:rPr lang="en-US" dirty="0">
                <a:solidFill>
                  <a:schemeClr val="bg1"/>
                </a:solidFill>
              </a:rPr>
              <a:t>Sci Kit Learn</a:t>
            </a:r>
          </a:p>
          <a:p>
            <a:r>
              <a:rPr lang="en-US" dirty="0">
                <a:solidFill>
                  <a:schemeClr val="bg1"/>
                </a:solidFill>
              </a:rPr>
              <a:t>Non-linear regression model</a:t>
            </a:r>
          </a:p>
          <a:p>
            <a:pPr lvl="1"/>
            <a:r>
              <a:rPr lang="en-US" dirty="0">
                <a:solidFill>
                  <a:schemeClr val="bg1"/>
                </a:solidFill>
              </a:rPr>
              <a:t>Prophet</a:t>
            </a:r>
          </a:p>
          <a:p>
            <a:r>
              <a:rPr lang="en-US" dirty="0">
                <a:solidFill>
                  <a:schemeClr val="bg1"/>
                </a:solidFill>
              </a:rPr>
              <a:t>Deep learning model</a:t>
            </a:r>
          </a:p>
          <a:p>
            <a:pPr lvl="1"/>
            <a:r>
              <a:rPr lang="en-US" dirty="0" err="1">
                <a:solidFill>
                  <a:schemeClr val="bg1"/>
                </a:solidFill>
              </a:rPr>
              <a:t>Keras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38741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tall building&#13;&#10;&#13;&#10;Description automatically generated">
            <a:extLst>
              <a:ext uri="{FF2B5EF4-FFF2-40B4-BE49-F238E27FC236}">
                <a16:creationId xmlns:a16="http://schemas.microsoft.com/office/drawing/2014/main" id="{5EFCFE22-5D57-9D43-B07A-4D76A11AA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A479CE5-A51C-40D8-9F3E-4C6550EB5D7E}"/>
              </a:ext>
            </a:extLst>
          </p:cNvPr>
          <p:cNvSpPr>
            <a:spLocks noGrp="1"/>
          </p:cNvSpPr>
          <p:nvPr>
            <p:ph type="title"/>
          </p:nvPr>
        </p:nvSpPr>
        <p:spPr/>
        <p:txBody>
          <a:bodyPr/>
          <a:lstStyle/>
          <a:p>
            <a:r>
              <a:rPr lang="en-US" dirty="0">
                <a:solidFill>
                  <a:schemeClr val="bg1"/>
                </a:solidFill>
                <a:highlight>
                  <a:srgbClr val="FF0000"/>
                </a:highlight>
              </a:rPr>
              <a:t>Linear Regression - Petroleum</a:t>
            </a:r>
          </a:p>
        </p:txBody>
      </p:sp>
      <p:pic>
        <p:nvPicPr>
          <p:cNvPr id="5" name="Content Placeholder 4">
            <a:extLst>
              <a:ext uri="{FF2B5EF4-FFF2-40B4-BE49-F238E27FC236}">
                <a16:creationId xmlns:a16="http://schemas.microsoft.com/office/drawing/2014/main" id="{4E8E2BD5-0196-4E26-8772-AA8747C428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7400" y="2868750"/>
            <a:ext cx="5486400" cy="3657600"/>
          </a:xfrm>
        </p:spPr>
      </p:pic>
      <p:pic>
        <p:nvPicPr>
          <p:cNvPr id="7" name="Picture 6">
            <a:extLst>
              <a:ext uri="{FF2B5EF4-FFF2-40B4-BE49-F238E27FC236}">
                <a16:creationId xmlns:a16="http://schemas.microsoft.com/office/drawing/2014/main" id="{7AA01D5D-04BA-46DF-96E3-6112043F0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426350"/>
            <a:ext cx="5486400" cy="3657600"/>
          </a:xfrm>
          <a:prstGeom prst="rect">
            <a:avLst/>
          </a:prstGeom>
        </p:spPr>
      </p:pic>
      <p:pic>
        <p:nvPicPr>
          <p:cNvPr id="8" name="Picture 7">
            <a:extLst>
              <a:ext uri="{FF2B5EF4-FFF2-40B4-BE49-F238E27FC236}">
                <a16:creationId xmlns:a16="http://schemas.microsoft.com/office/drawing/2014/main" id="{947B993D-5580-4090-BC77-A0CB8D2BFE25}"/>
              </a:ext>
            </a:extLst>
          </p:cNvPr>
          <p:cNvPicPr>
            <a:picLocks noChangeAspect="1"/>
          </p:cNvPicPr>
          <p:nvPr/>
        </p:nvPicPr>
        <p:blipFill>
          <a:blip r:embed="rId5"/>
          <a:stretch>
            <a:fillRect/>
          </a:stretch>
        </p:blipFill>
        <p:spPr>
          <a:xfrm>
            <a:off x="5365767" y="1989832"/>
            <a:ext cx="6788133" cy="530323"/>
          </a:xfrm>
          <a:prstGeom prst="rect">
            <a:avLst/>
          </a:prstGeom>
        </p:spPr>
      </p:pic>
    </p:spTree>
    <p:extLst>
      <p:ext uri="{BB962C8B-B14F-4D97-AF65-F5344CB8AC3E}">
        <p14:creationId xmlns:p14="http://schemas.microsoft.com/office/powerpoint/2010/main" val="361552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6C311E-3F06-8D46-A037-EC8FA545E1F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38200" y="717751"/>
            <a:ext cx="7179526" cy="533400"/>
          </a:xfrm>
          <a:prstGeom prst="rect">
            <a:avLst/>
          </a:prstGeom>
        </p:spPr>
      </p:pic>
      <p:pic>
        <p:nvPicPr>
          <p:cNvPr id="5" name="Picture 4" descr="A picture containing stove, kitchen appliance, appliance&#13;&#10;&#13;&#10;Description automatically generated">
            <a:extLst>
              <a:ext uri="{FF2B5EF4-FFF2-40B4-BE49-F238E27FC236}">
                <a16:creationId xmlns:a16="http://schemas.microsoft.com/office/drawing/2014/main" id="{4BB0E64B-E1E6-144B-81BD-FA2D80DEC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
            <a:ext cx="12191999" cy="6857600"/>
          </a:xfrm>
          <a:prstGeom prst="rect">
            <a:avLst/>
          </a:prstGeom>
        </p:spPr>
      </p:pic>
      <p:sp>
        <p:nvSpPr>
          <p:cNvPr id="2" name="Title 1">
            <a:extLst>
              <a:ext uri="{FF2B5EF4-FFF2-40B4-BE49-F238E27FC236}">
                <a16:creationId xmlns:a16="http://schemas.microsoft.com/office/drawing/2014/main" id="{EA479CE5-A51C-40D8-9F3E-4C6550EB5D7E}"/>
              </a:ext>
            </a:extLst>
          </p:cNvPr>
          <p:cNvSpPr>
            <a:spLocks noGrp="1"/>
          </p:cNvSpPr>
          <p:nvPr>
            <p:ph type="title"/>
          </p:nvPr>
        </p:nvSpPr>
        <p:spPr/>
        <p:txBody>
          <a:bodyPr/>
          <a:lstStyle/>
          <a:p>
            <a:r>
              <a:rPr lang="en-US" dirty="0">
                <a:solidFill>
                  <a:schemeClr val="bg1"/>
                </a:solidFill>
                <a:highlight>
                  <a:srgbClr val="0000FF"/>
                </a:highlight>
              </a:rPr>
              <a:t>Linear Regression – Natural Gas</a:t>
            </a:r>
          </a:p>
        </p:txBody>
      </p:sp>
      <p:pic>
        <p:nvPicPr>
          <p:cNvPr id="4" name="Picture 3">
            <a:extLst>
              <a:ext uri="{FF2B5EF4-FFF2-40B4-BE49-F238E27FC236}">
                <a16:creationId xmlns:a16="http://schemas.microsoft.com/office/drawing/2014/main" id="{3A0761D5-BDED-4B36-B420-75C53D073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375" y="2819299"/>
            <a:ext cx="5486400" cy="3657600"/>
          </a:xfrm>
          <a:prstGeom prst="rect">
            <a:avLst/>
          </a:prstGeom>
        </p:spPr>
      </p:pic>
      <p:pic>
        <p:nvPicPr>
          <p:cNvPr id="9" name="Picture 8">
            <a:extLst>
              <a:ext uri="{FF2B5EF4-FFF2-40B4-BE49-F238E27FC236}">
                <a16:creationId xmlns:a16="http://schemas.microsoft.com/office/drawing/2014/main" id="{A6347F2E-8B66-46B8-AB8E-4B263BCB5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5" y="1433513"/>
            <a:ext cx="5486400" cy="3657600"/>
          </a:xfrm>
          <a:prstGeom prst="rect">
            <a:avLst/>
          </a:prstGeom>
        </p:spPr>
      </p:pic>
      <p:pic>
        <p:nvPicPr>
          <p:cNvPr id="12" name="Picture 11">
            <a:extLst>
              <a:ext uri="{FF2B5EF4-FFF2-40B4-BE49-F238E27FC236}">
                <a16:creationId xmlns:a16="http://schemas.microsoft.com/office/drawing/2014/main" id="{551CC55E-6424-402F-8B66-40A6DE0E73A4}"/>
              </a:ext>
            </a:extLst>
          </p:cNvPr>
          <p:cNvPicPr>
            <a:picLocks noChangeAspect="1"/>
          </p:cNvPicPr>
          <p:nvPr/>
        </p:nvPicPr>
        <p:blipFill>
          <a:blip r:embed="rId6"/>
          <a:stretch>
            <a:fillRect/>
          </a:stretch>
        </p:blipFill>
        <p:spPr>
          <a:xfrm>
            <a:off x="5972175" y="1950092"/>
            <a:ext cx="6187073" cy="488106"/>
          </a:xfrm>
          <a:prstGeom prst="rect">
            <a:avLst/>
          </a:prstGeom>
        </p:spPr>
      </p:pic>
    </p:spTree>
    <p:extLst>
      <p:ext uri="{BB962C8B-B14F-4D97-AF65-F5344CB8AC3E}">
        <p14:creationId xmlns:p14="http://schemas.microsoft.com/office/powerpoint/2010/main" val="72043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outdoor object, pylon&#13;&#10;&#13;&#10;Description automatically generated">
            <a:extLst>
              <a:ext uri="{FF2B5EF4-FFF2-40B4-BE49-F238E27FC236}">
                <a16:creationId xmlns:a16="http://schemas.microsoft.com/office/drawing/2014/main" id="{5546D4CE-8170-134A-84C1-DDE7258E2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479CE5-A51C-40D8-9F3E-4C6550EB5D7E}"/>
              </a:ext>
            </a:extLst>
          </p:cNvPr>
          <p:cNvSpPr>
            <a:spLocks noGrp="1"/>
          </p:cNvSpPr>
          <p:nvPr>
            <p:ph type="title"/>
          </p:nvPr>
        </p:nvSpPr>
        <p:spPr/>
        <p:txBody>
          <a:bodyPr/>
          <a:lstStyle/>
          <a:p>
            <a:r>
              <a:rPr lang="en-US" dirty="0">
                <a:solidFill>
                  <a:schemeClr val="bg1"/>
                </a:solidFill>
                <a:highlight>
                  <a:srgbClr val="0000FF"/>
                </a:highlight>
              </a:rPr>
              <a:t>Linear Regression - Electricity</a:t>
            </a:r>
          </a:p>
        </p:txBody>
      </p:sp>
      <p:pic>
        <p:nvPicPr>
          <p:cNvPr id="10" name="Content Placeholder 9">
            <a:extLst>
              <a:ext uri="{FF2B5EF4-FFF2-40B4-BE49-F238E27FC236}">
                <a16:creationId xmlns:a16="http://schemas.microsoft.com/office/drawing/2014/main" id="{073C829C-E928-41FC-8FB9-1BC1D83969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0923" y="2629694"/>
            <a:ext cx="5486400" cy="3657600"/>
          </a:xfrm>
        </p:spPr>
      </p:pic>
      <p:pic>
        <p:nvPicPr>
          <p:cNvPr id="3" name="Picture 2">
            <a:extLst>
              <a:ext uri="{FF2B5EF4-FFF2-40B4-BE49-F238E27FC236}">
                <a16:creationId xmlns:a16="http://schemas.microsoft.com/office/drawing/2014/main" id="{7208C992-1176-416D-BE00-45B55E26C9C7}"/>
              </a:ext>
            </a:extLst>
          </p:cNvPr>
          <p:cNvPicPr>
            <a:picLocks noChangeAspect="1"/>
          </p:cNvPicPr>
          <p:nvPr/>
        </p:nvPicPr>
        <p:blipFill>
          <a:blip r:embed="rId4"/>
          <a:stretch>
            <a:fillRect/>
          </a:stretch>
        </p:blipFill>
        <p:spPr>
          <a:xfrm>
            <a:off x="5898235" y="1866900"/>
            <a:ext cx="5631777" cy="396081"/>
          </a:xfrm>
          <a:prstGeom prst="rect">
            <a:avLst/>
          </a:prstGeom>
        </p:spPr>
      </p:pic>
      <p:pic>
        <p:nvPicPr>
          <p:cNvPr id="12" name="Picture 11">
            <a:extLst>
              <a:ext uri="{FF2B5EF4-FFF2-40B4-BE49-F238E27FC236}">
                <a16:creationId xmlns:a16="http://schemas.microsoft.com/office/drawing/2014/main" id="{14E4C294-DF75-4BE9-9D28-E7C735536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25" y="1447006"/>
            <a:ext cx="5486400" cy="3657600"/>
          </a:xfrm>
          <a:prstGeom prst="rect">
            <a:avLst/>
          </a:prstGeom>
        </p:spPr>
      </p:pic>
    </p:spTree>
    <p:extLst>
      <p:ext uri="{BB962C8B-B14F-4D97-AF65-F5344CB8AC3E}">
        <p14:creationId xmlns:p14="http://schemas.microsoft.com/office/powerpoint/2010/main" val="307262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1405</TotalTime>
  <Words>290</Words>
  <Application>Microsoft Macintosh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Consolas</vt:lpstr>
      <vt:lpstr>Office Theme</vt:lpstr>
      <vt:lpstr>Team Prophet</vt:lpstr>
      <vt:lpstr>Our Question Worth Analyzing</vt:lpstr>
      <vt:lpstr>Data Sources</vt:lpstr>
      <vt:lpstr>American Energy usage  (2017)</vt:lpstr>
      <vt:lpstr>Python Libraries Used</vt:lpstr>
      <vt:lpstr>How did we find an answer? </vt:lpstr>
      <vt:lpstr>Linear Regression - Petroleum</vt:lpstr>
      <vt:lpstr>Linear Regression – Natural Gas</vt:lpstr>
      <vt:lpstr>Linear Regression - Electricity</vt:lpstr>
      <vt:lpstr>Non-Linear Regression</vt:lpstr>
      <vt:lpstr>Non-Linear Regression</vt:lpstr>
      <vt:lpstr>Deep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Profit</dc:title>
  <dc:creator>Michael Obermire</dc:creator>
  <cp:lastModifiedBy>Scott Miller</cp:lastModifiedBy>
  <cp:revision>29</cp:revision>
  <dcterms:created xsi:type="dcterms:W3CDTF">2019-02-12T01:05:11Z</dcterms:created>
  <dcterms:modified xsi:type="dcterms:W3CDTF">2019-02-14T00:28:14Z</dcterms:modified>
</cp:coreProperties>
</file>